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22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6749-A81B-4B24-B64D-894B0946A76D}" type="datetimeFigureOut">
              <a:rPr lang="zh-CN" altLang="en-US" smtClean="0"/>
              <a:t>2019/7/11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2AA29-7C07-466C-B98C-140F38BAD0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9954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6749-A81B-4B24-B64D-894B0946A76D}" type="datetimeFigureOut">
              <a:rPr lang="zh-CN" altLang="en-US" smtClean="0"/>
              <a:t>2019/7/11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2AA29-7C07-466C-B98C-140F38BAD0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0590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6749-A81B-4B24-B64D-894B0946A76D}" type="datetimeFigureOut">
              <a:rPr lang="zh-CN" altLang="en-US" smtClean="0"/>
              <a:t>2019/7/11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2AA29-7C07-466C-B98C-140F38BAD0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533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6749-A81B-4B24-B64D-894B0946A76D}" type="datetimeFigureOut">
              <a:rPr lang="zh-CN" altLang="en-US" smtClean="0"/>
              <a:t>2019/7/11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2AA29-7C07-466C-B98C-140F38BAD0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8637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6749-A81B-4B24-B64D-894B0946A76D}" type="datetimeFigureOut">
              <a:rPr lang="zh-CN" altLang="en-US" smtClean="0"/>
              <a:t>2019/7/11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2AA29-7C07-466C-B98C-140F38BAD0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7161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6749-A81B-4B24-B64D-894B0946A76D}" type="datetimeFigureOut">
              <a:rPr lang="zh-CN" altLang="en-US" smtClean="0"/>
              <a:t>2019/7/11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2AA29-7C07-466C-B98C-140F38BAD0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4048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6749-A81B-4B24-B64D-894B0946A76D}" type="datetimeFigureOut">
              <a:rPr lang="zh-CN" altLang="en-US" smtClean="0"/>
              <a:t>2019/7/11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2AA29-7C07-466C-B98C-140F38BAD0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4174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6749-A81B-4B24-B64D-894B0946A76D}" type="datetimeFigureOut">
              <a:rPr lang="zh-CN" altLang="en-US" smtClean="0"/>
              <a:t>2019/7/11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2AA29-7C07-466C-B98C-140F38BAD0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951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6749-A81B-4B24-B64D-894B0946A76D}" type="datetimeFigureOut">
              <a:rPr lang="zh-CN" altLang="en-US" smtClean="0"/>
              <a:t>2019/7/11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2AA29-7C07-466C-B98C-140F38BAD0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9160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6749-A81B-4B24-B64D-894B0946A76D}" type="datetimeFigureOut">
              <a:rPr lang="zh-CN" altLang="en-US" smtClean="0"/>
              <a:t>2019/7/11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2AA29-7C07-466C-B98C-140F38BAD0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2997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56749-A81B-4B24-B64D-894B0946A76D}" type="datetimeFigureOut">
              <a:rPr lang="zh-CN" altLang="en-US" smtClean="0"/>
              <a:t>2019/7/11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2AA29-7C07-466C-B98C-140F38BAD0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4536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756749-A81B-4B24-B64D-894B0946A76D}" type="datetimeFigureOut">
              <a:rPr lang="zh-CN" altLang="en-US" smtClean="0"/>
              <a:t>2019/7/11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52AA29-7C07-466C-B98C-140F38BAD0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8004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9" name="组合 1108"/>
          <p:cNvGrpSpPr/>
          <p:nvPr/>
        </p:nvGrpSpPr>
        <p:grpSpPr>
          <a:xfrm>
            <a:off x="72816" y="272463"/>
            <a:ext cx="8963680" cy="4884729"/>
            <a:chOff x="130327" y="332427"/>
            <a:chExt cx="8861605" cy="4679573"/>
          </a:xfrm>
        </p:grpSpPr>
        <p:sp>
          <p:nvSpPr>
            <p:cNvPr id="3" name="AutoShape 4"/>
            <p:cNvSpPr>
              <a:spLocks noChangeAspect="1" noChangeArrowheads="1" noTextEdit="1"/>
            </p:cNvSpPr>
            <p:nvPr/>
          </p:nvSpPr>
          <p:spPr bwMode="auto">
            <a:xfrm>
              <a:off x="130327" y="332427"/>
              <a:ext cx="8861605" cy="4669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Line 7"/>
            <p:cNvSpPr>
              <a:spLocks noChangeShapeType="1"/>
            </p:cNvSpPr>
            <p:nvPr/>
          </p:nvSpPr>
          <p:spPr bwMode="auto">
            <a:xfrm>
              <a:off x="130327" y="778155"/>
              <a:ext cx="8861605" cy="0"/>
            </a:xfrm>
            <a:prstGeom prst="line">
              <a:avLst/>
            </a:pr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Rectangle 8"/>
            <p:cNvSpPr>
              <a:spLocks noChangeArrowheads="1"/>
            </p:cNvSpPr>
            <p:nvPr/>
          </p:nvSpPr>
          <p:spPr bwMode="auto">
            <a:xfrm>
              <a:off x="234036" y="608249"/>
              <a:ext cx="318998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Study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234036" y="831113"/>
              <a:ext cx="333425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China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234036" y="1078249"/>
              <a:ext cx="610129" cy="147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Cai</a:t>
              </a:r>
              <a:r>
                <a:rPr kumimoji="0" lang="en-US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2010</a:t>
              </a:r>
              <a:r>
                <a:rPr lang="en-US" altLang="zh-CN" sz="10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[8]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>
              <a:off x="234036" y="1298907"/>
              <a:ext cx="624391" cy="147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Q</a:t>
              </a:r>
              <a:r>
                <a:rPr kumimoji="0" lang="en-US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in </a:t>
              </a: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2005</a:t>
              </a:r>
              <a:r>
                <a:rPr kumimoji="0" lang="en-US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[5]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Rectangle 12"/>
            <p:cNvSpPr>
              <a:spLocks noChangeArrowheads="1"/>
            </p:cNvSpPr>
            <p:nvPr/>
          </p:nvSpPr>
          <p:spPr bwMode="auto">
            <a:xfrm>
              <a:off x="234036" y="1521771"/>
              <a:ext cx="687781" cy="147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Shao</a:t>
              </a:r>
              <a:r>
                <a:rPr kumimoji="0" lang="en-US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2016</a:t>
              </a:r>
              <a:r>
                <a:rPr kumimoji="0" lang="en-US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[7]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Rectangle 13"/>
            <p:cNvSpPr>
              <a:spLocks noChangeArrowheads="1"/>
            </p:cNvSpPr>
            <p:nvPr/>
          </p:nvSpPr>
          <p:spPr bwMode="auto">
            <a:xfrm>
              <a:off x="234036" y="1720363"/>
              <a:ext cx="1011495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Subtotal (95% CI)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Rectangle 14"/>
            <p:cNvSpPr>
              <a:spLocks noChangeArrowheads="1"/>
            </p:cNvSpPr>
            <p:nvPr/>
          </p:nvSpPr>
          <p:spPr bwMode="auto">
            <a:xfrm>
              <a:off x="234036" y="1967499"/>
              <a:ext cx="3746218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Heterogeneity: Tau² = 1.54; Chi² = 55.86, df = 2 (P &lt; 0.00001); I² = 96%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Rectangle 15"/>
            <p:cNvSpPr>
              <a:spLocks noChangeArrowheads="1"/>
            </p:cNvSpPr>
            <p:nvPr/>
          </p:nvSpPr>
          <p:spPr bwMode="auto">
            <a:xfrm>
              <a:off x="234036" y="2188156"/>
              <a:ext cx="2176878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Test for overall effect: Z = 0.91 (P = 0.37)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Rectangle 16"/>
            <p:cNvSpPr>
              <a:spLocks noChangeArrowheads="1"/>
            </p:cNvSpPr>
            <p:nvPr/>
          </p:nvSpPr>
          <p:spPr bwMode="auto">
            <a:xfrm>
              <a:off x="234036" y="2609612"/>
              <a:ext cx="19236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UK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Rectangle 17"/>
            <p:cNvSpPr>
              <a:spLocks noChangeArrowheads="1"/>
            </p:cNvSpPr>
            <p:nvPr/>
          </p:nvSpPr>
          <p:spPr bwMode="auto">
            <a:xfrm>
              <a:off x="234036" y="2856749"/>
              <a:ext cx="771773" cy="147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Boyd</a:t>
              </a:r>
              <a:r>
                <a:rPr kumimoji="0" lang="en-US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2014</a:t>
              </a:r>
              <a:r>
                <a:rPr kumimoji="0" lang="en-US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[10]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Rectangle 18"/>
            <p:cNvSpPr>
              <a:spLocks noChangeArrowheads="1"/>
            </p:cNvSpPr>
            <p:nvPr/>
          </p:nvSpPr>
          <p:spPr bwMode="auto">
            <a:xfrm>
              <a:off x="234036" y="3077406"/>
              <a:ext cx="702044" cy="147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Buck</a:t>
              </a:r>
              <a:r>
                <a:rPr kumimoji="0" lang="en-US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2008</a:t>
              </a:r>
              <a:r>
                <a:rPr kumimoji="0" lang="en-US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[9]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Rectangle 19"/>
            <p:cNvSpPr>
              <a:spLocks noChangeArrowheads="1"/>
            </p:cNvSpPr>
            <p:nvPr/>
          </p:nvSpPr>
          <p:spPr bwMode="auto">
            <a:xfrm>
              <a:off x="234036" y="3275998"/>
              <a:ext cx="1011495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Subtotal (95% CI)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Rectangle 20"/>
            <p:cNvSpPr>
              <a:spLocks noChangeArrowheads="1"/>
            </p:cNvSpPr>
            <p:nvPr/>
          </p:nvSpPr>
          <p:spPr bwMode="auto">
            <a:xfrm>
              <a:off x="234036" y="3523134"/>
              <a:ext cx="3489738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Heterogeneity: Tau² = 0.28; Chi² = 2.69, df = 1 (P = 0.10); I² = 63%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Rectangle 21"/>
            <p:cNvSpPr>
              <a:spLocks noChangeArrowheads="1"/>
            </p:cNvSpPr>
            <p:nvPr/>
          </p:nvSpPr>
          <p:spPr bwMode="auto">
            <a:xfrm>
              <a:off x="234036" y="3745998"/>
              <a:ext cx="2176878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Test for overall effect: Z = 1.42 (P = 0.16)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Rectangle 22"/>
            <p:cNvSpPr>
              <a:spLocks noChangeArrowheads="1"/>
            </p:cNvSpPr>
            <p:nvPr/>
          </p:nvSpPr>
          <p:spPr bwMode="auto">
            <a:xfrm>
              <a:off x="234036" y="4169661"/>
              <a:ext cx="84157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Total (95% CI)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Rectangle 23"/>
            <p:cNvSpPr>
              <a:spLocks noChangeArrowheads="1"/>
            </p:cNvSpPr>
            <p:nvPr/>
          </p:nvSpPr>
          <p:spPr bwMode="auto">
            <a:xfrm>
              <a:off x="234036" y="4412384"/>
              <a:ext cx="3746218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Heterogeneity: Tau² = 1.04; Chi² = 59.19, df = 4 (P &lt; 0.001); I² = 93%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Rectangle 24"/>
            <p:cNvSpPr>
              <a:spLocks noChangeArrowheads="1"/>
            </p:cNvSpPr>
            <p:nvPr/>
          </p:nvSpPr>
          <p:spPr bwMode="auto">
            <a:xfrm>
              <a:off x="234036" y="4635248"/>
              <a:ext cx="2176878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Test for overall effect: Z = 1.43 (P = 0.15)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Rectangle 25"/>
            <p:cNvSpPr>
              <a:spLocks noChangeArrowheads="1"/>
            </p:cNvSpPr>
            <p:nvPr/>
          </p:nvSpPr>
          <p:spPr bwMode="auto">
            <a:xfrm>
              <a:off x="234036" y="4858112"/>
              <a:ext cx="3545842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Test for subgroup differences: Chi² = 0.00, df = 1 (P = 0.99), I² = 0%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Rectangle 26"/>
            <p:cNvSpPr>
              <a:spLocks noChangeArrowheads="1"/>
            </p:cNvSpPr>
            <p:nvPr/>
          </p:nvSpPr>
          <p:spPr bwMode="auto">
            <a:xfrm>
              <a:off x="1557981" y="608249"/>
              <a:ext cx="314189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Mean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Rectangle 27"/>
            <p:cNvSpPr>
              <a:spLocks noChangeArrowheads="1"/>
            </p:cNvSpPr>
            <p:nvPr/>
          </p:nvSpPr>
          <p:spPr bwMode="auto">
            <a:xfrm>
              <a:off x="1637418" y="1078249"/>
              <a:ext cx="22442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0.82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Rectangle 28"/>
            <p:cNvSpPr>
              <a:spLocks noChangeArrowheads="1"/>
            </p:cNvSpPr>
            <p:nvPr/>
          </p:nvSpPr>
          <p:spPr bwMode="auto">
            <a:xfrm>
              <a:off x="1637418" y="1298907"/>
              <a:ext cx="22442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1.36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Rectangle 29"/>
            <p:cNvSpPr>
              <a:spLocks noChangeArrowheads="1"/>
            </p:cNvSpPr>
            <p:nvPr/>
          </p:nvSpPr>
          <p:spPr bwMode="auto">
            <a:xfrm>
              <a:off x="1637418" y="1521771"/>
              <a:ext cx="22442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1.34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Rectangle 30"/>
            <p:cNvSpPr>
              <a:spLocks noChangeArrowheads="1"/>
            </p:cNvSpPr>
            <p:nvPr/>
          </p:nvSpPr>
          <p:spPr bwMode="auto">
            <a:xfrm>
              <a:off x="1637418" y="2856749"/>
              <a:ext cx="22442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7.94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Rectangle 31"/>
            <p:cNvSpPr>
              <a:spLocks noChangeArrowheads="1"/>
            </p:cNvSpPr>
            <p:nvPr/>
          </p:nvSpPr>
          <p:spPr bwMode="auto">
            <a:xfrm>
              <a:off x="1637418" y="3077406"/>
              <a:ext cx="22442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1.06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Rectangle 32"/>
            <p:cNvSpPr>
              <a:spLocks noChangeArrowheads="1"/>
            </p:cNvSpPr>
            <p:nvPr/>
          </p:nvSpPr>
          <p:spPr bwMode="auto">
            <a:xfrm>
              <a:off x="2058874" y="608249"/>
              <a:ext cx="16350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SD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Rectangle 33"/>
            <p:cNvSpPr>
              <a:spLocks noChangeArrowheads="1"/>
            </p:cNvSpPr>
            <p:nvPr/>
          </p:nvSpPr>
          <p:spPr bwMode="auto">
            <a:xfrm>
              <a:off x="2052254" y="1078249"/>
              <a:ext cx="16030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0.2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24" name="Rectangle 34"/>
            <p:cNvSpPr>
              <a:spLocks noChangeArrowheads="1"/>
            </p:cNvSpPr>
            <p:nvPr/>
          </p:nvSpPr>
          <p:spPr bwMode="auto">
            <a:xfrm>
              <a:off x="1981643" y="1298907"/>
              <a:ext cx="22442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0.31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25" name="Rectangle 35"/>
            <p:cNvSpPr>
              <a:spLocks noChangeArrowheads="1"/>
            </p:cNvSpPr>
            <p:nvPr/>
          </p:nvSpPr>
          <p:spPr bwMode="auto">
            <a:xfrm>
              <a:off x="1981643" y="1521771"/>
              <a:ext cx="22442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0.13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27" name="Rectangle 36"/>
            <p:cNvSpPr>
              <a:spLocks noChangeArrowheads="1"/>
            </p:cNvSpPr>
            <p:nvPr/>
          </p:nvSpPr>
          <p:spPr bwMode="auto">
            <a:xfrm>
              <a:off x="1981643" y="2856749"/>
              <a:ext cx="22442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0.87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28" name="Rectangle 37"/>
            <p:cNvSpPr>
              <a:spLocks noChangeArrowheads="1"/>
            </p:cNvSpPr>
            <p:nvPr/>
          </p:nvSpPr>
          <p:spPr bwMode="auto">
            <a:xfrm>
              <a:off x="1981643" y="3077406"/>
              <a:ext cx="22442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0.14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29" name="Rectangle 38"/>
            <p:cNvSpPr>
              <a:spLocks noChangeArrowheads="1"/>
            </p:cNvSpPr>
            <p:nvPr/>
          </p:nvSpPr>
          <p:spPr bwMode="auto">
            <a:xfrm>
              <a:off x="2453682" y="608249"/>
              <a:ext cx="92974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30" name="Rectangle 39"/>
            <p:cNvSpPr>
              <a:spLocks noChangeArrowheads="1"/>
            </p:cNvSpPr>
            <p:nvPr/>
          </p:nvSpPr>
          <p:spPr bwMode="auto">
            <a:xfrm>
              <a:off x="2482536" y="1078249"/>
              <a:ext cx="12824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23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31" name="Rectangle 40"/>
            <p:cNvSpPr>
              <a:spLocks noChangeArrowheads="1"/>
            </p:cNvSpPr>
            <p:nvPr/>
          </p:nvSpPr>
          <p:spPr bwMode="auto">
            <a:xfrm>
              <a:off x="2482536" y="1298907"/>
              <a:ext cx="12824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41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32" name="Rectangle 41"/>
            <p:cNvSpPr>
              <a:spLocks noChangeArrowheads="1"/>
            </p:cNvSpPr>
            <p:nvPr/>
          </p:nvSpPr>
          <p:spPr bwMode="auto">
            <a:xfrm>
              <a:off x="2482536" y="1521771"/>
              <a:ext cx="12824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61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33" name="Rectangle 42"/>
            <p:cNvSpPr>
              <a:spLocks noChangeArrowheads="1"/>
            </p:cNvSpPr>
            <p:nvPr/>
          </p:nvSpPr>
          <p:spPr bwMode="auto">
            <a:xfrm>
              <a:off x="2403099" y="1720363"/>
              <a:ext cx="19236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125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34" name="Rectangle 43"/>
            <p:cNvSpPr>
              <a:spLocks noChangeArrowheads="1"/>
            </p:cNvSpPr>
            <p:nvPr/>
          </p:nvSpPr>
          <p:spPr bwMode="auto">
            <a:xfrm>
              <a:off x="2482536" y="2856749"/>
              <a:ext cx="12824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35" name="Rectangle 44"/>
            <p:cNvSpPr>
              <a:spLocks noChangeArrowheads="1"/>
            </p:cNvSpPr>
            <p:nvPr/>
          </p:nvSpPr>
          <p:spPr bwMode="auto">
            <a:xfrm>
              <a:off x="2482536" y="3077406"/>
              <a:ext cx="12824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24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36" name="Rectangle 45"/>
            <p:cNvSpPr>
              <a:spLocks noChangeArrowheads="1"/>
            </p:cNvSpPr>
            <p:nvPr/>
          </p:nvSpPr>
          <p:spPr bwMode="auto">
            <a:xfrm>
              <a:off x="2475916" y="3275998"/>
              <a:ext cx="12824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34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37" name="Rectangle 46"/>
            <p:cNvSpPr>
              <a:spLocks noChangeArrowheads="1"/>
            </p:cNvSpPr>
            <p:nvPr/>
          </p:nvSpPr>
          <p:spPr bwMode="auto">
            <a:xfrm>
              <a:off x="2403099" y="4169661"/>
              <a:ext cx="19236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159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38" name="Rectangle 47"/>
            <p:cNvSpPr>
              <a:spLocks noChangeArrowheads="1"/>
            </p:cNvSpPr>
            <p:nvPr/>
          </p:nvSpPr>
          <p:spPr bwMode="auto">
            <a:xfrm>
              <a:off x="2716433" y="608249"/>
              <a:ext cx="314189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Mean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39" name="Rectangle 48"/>
            <p:cNvSpPr>
              <a:spLocks noChangeArrowheads="1"/>
            </p:cNvSpPr>
            <p:nvPr/>
          </p:nvSpPr>
          <p:spPr bwMode="auto">
            <a:xfrm>
              <a:off x="2970189" y="1078249"/>
              <a:ext cx="6412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0" name="Rectangle 49"/>
            <p:cNvSpPr>
              <a:spLocks noChangeArrowheads="1"/>
            </p:cNvSpPr>
            <p:nvPr/>
          </p:nvSpPr>
          <p:spPr bwMode="auto">
            <a:xfrm>
              <a:off x="2795870" y="1298907"/>
              <a:ext cx="22442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1.23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1" name="Rectangle 50"/>
            <p:cNvSpPr>
              <a:spLocks noChangeArrowheads="1"/>
            </p:cNvSpPr>
            <p:nvPr/>
          </p:nvSpPr>
          <p:spPr bwMode="auto">
            <a:xfrm>
              <a:off x="2795870" y="1521771"/>
              <a:ext cx="22442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1.63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2" name="Rectangle 51"/>
            <p:cNvSpPr>
              <a:spLocks noChangeArrowheads="1"/>
            </p:cNvSpPr>
            <p:nvPr/>
          </p:nvSpPr>
          <p:spPr bwMode="auto">
            <a:xfrm>
              <a:off x="2795870" y="2856749"/>
              <a:ext cx="22442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9.17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3" name="Rectangle 52"/>
            <p:cNvSpPr>
              <a:spLocks noChangeArrowheads="1"/>
            </p:cNvSpPr>
            <p:nvPr/>
          </p:nvSpPr>
          <p:spPr bwMode="auto">
            <a:xfrm>
              <a:off x="2864273" y="3077406"/>
              <a:ext cx="16030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1.1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4" name="Rectangle 53"/>
            <p:cNvSpPr>
              <a:spLocks noChangeArrowheads="1"/>
            </p:cNvSpPr>
            <p:nvPr/>
          </p:nvSpPr>
          <p:spPr bwMode="auto">
            <a:xfrm>
              <a:off x="3226152" y="608249"/>
              <a:ext cx="16350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SD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5" name="Rectangle 54"/>
            <p:cNvSpPr>
              <a:spLocks noChangeArrowheads="1"/>
            </p:cNvSpPr>
            <p:nvPr/>
          </p:nvSpPr>
          <p:spPr bwMode="auto">
            <a:xfrm>
              <a:off x="3219532" y="1078249"/>
              <a:ext cx="16030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0.3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6" name="Rectangle 55"/>
            <p:cNvSpPr>
              <a:spLocks noChangeArrowheads="1"/>
            </p:cNvSpPr>
            <p:nvPr/>
          </p:nvSpPr>
          <p:spPr bwMode="auto">
            <a:xfrm>
              <a:off x="3151128" y="1298907"/>
              <a:ext cx="22442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0.15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7" name="Rectangle 56"/>
            <p:cNvSpPr>
              <a:spLocks noChangeArrowheads="1"/>
            </p:cNvSpPr>
            <p:nvPr/>
          </p:nvSpPr>
          <p:spPr bwMode="auto">
            <a:xfrm>
              <a:off x="3151128" y="1521771"/>
              <a:ext cx="22442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0.18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" name="Rectangle 57"/>
            <p:cNvSpPr>
              <a:spLocks noChangeArrowheads="1"/>
            </p:cNvSpPr>
            <p:nvPr/>
          </p:nvSpPr>
          <p:spPr bwMode="auto">
            <a:xfrm>
              <a:off x="3151128" y="2856749"/>
              <a:ext cx="22442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1.07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9" name="Rectangle 58"/>
            <p:cNvSpPr>
              <a:spLocks noChangeArrowheads="1"/>
            </p:cNvSpPr>
            <p:nvPr/>
          </p:nvSpPr>
          <p:spPr bwMode="auto">
            <a:xfrm>
              <a:off x="3151128" y="3077406"/>
              <a:ext cx="22442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0.15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50" name="Rectangle 59"/>
            <p:cNvSpPr>
              <a:spLocks noChangeArrowheads="1"/>
            </p:cNvSpPr>
            <p:nvPr/>
          </p:nvSpPr>
          <p:spPr bwMode="auto">
            <a:xfrm>
              <a:off x="3655763" y="608249"/>
              <a:ext cx="92974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51" name="Rectangle 60"/>
            <p:cNvSpPr>
              <a:spLocks noChangeArrowheads="1"/>
            </p:cNvSpPr>
            <p:nvPr/>
          </p:nvSpPr>
          <p:spPr bwMode="auto">
            <a:xfrm>
              <a:off x="3649814" y="1078249"/>
              <a:ext cx="12824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33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52" name="Rectangle 61"/>
            <p:cNvSpPr>
              <a:spLocks noChangeArrowheads="1"/>
            </p:cNvSpPr>
            <p:nvPr/>
          </p:nvSpPr>
          <p:spPr bwMode="auto">
            <a:xfrm>
              <a:off x="3649814" y="1298907"/>
              <a:ext cx="12824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37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53" name="Rectangle 62"/>
            <p:cNvSpPr>
              <a:spLocks noChangeArrowheads="1"/>
            </p:cNvSpPr>
            <p:nvPr/>
          </p:nvSpPr>
          <p:spPr bwMode="auto">
            <a:xfrm>
              <a:off x="3649814" y="1521771"/>
              <a:ext cx="12824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65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54" name="Rectangle 63"/>
            <p:cNvSpPr>
              <a:spLocks noChangeArrowheads="1"/>
            </p:cNvSpPr>
            <p:nvPr/>
          </p:nvSpPr>
          <p:spPr bwMode="auto">
            <a:xfrm>
              <a:off x="3596947" y="1720935"/>
              <a:ext cx="19236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135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55" name="Rectangle 64"/>
            <p:cNvSpPr>
              <a:spLocks noChangeArrowheads="1"/>
            </p:cNvSpPr>
            <p:nvPr/>
          </p:nvSpPr>
          <p:spPr bwMode="auto">
            <a:xfrm>
              <a:off x="3649814" y="2856749"/>
              <a:ext cx="12824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56" name="Rectangle 65"/>
            <p:cNvSpPr>
              <a:spLocks noChangeArrowheads="1"/>
            </p:cNvSpPr>
            <p:nvPr/>
          </p:nvSpPr>
          <p:spPr bwMode="auto">
            <a:xfrm>
              <a:off x="3649814" y="3077406"/>
              <a:ext cx="12824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26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57" name="Rectangle 66"/>
            <p:cNvSpPr>
              <a:spLocks noChangeArrowheads="1"/>
            </p:cNvSpPr>
            <p:nvPr/>
          </p:nvSpPr>
          <p:spPr bwMode="auto">
            <a:xfrm>
              <a:off x="3643194" y="3275998"/>
              <a:ext cx="12824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36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58" name="Rectangle 67"/>
            <p:cNvSpPr>
              <a:spLocks noChangeArrowheads="1"/>
            </p:cNvSpPr>
            <p:nvPr/>
          </p:nvSpPr>
          <p:spPr bwMode="auto">
            <a:xfrm>
              <a:off x="3570377" y="4169661"/>
              <a:ext cx="19236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171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59" name="Rectangle 68"/>
            <p:cNvSpPr>
              <a:spLocks noChangeArrowheads="1"/>
            </p:cNvSpPr>
            <p:nvPr/>
          </p:nvSpPr>
          <p:spPr bwMode="auto">
            <a:xfrm>
              <a:off x="3894744" y="608249"/>
              <a:ext cx="399148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Weight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60" name="Rectangle 69"/>
            <p:cNvSpPr>
              <a:spLocks noChangeArrowheads="1"/>
            </p:cNvSpPr>
            <p:nvPr/>
          </p:nvSpPr>
          <p:spPr bwMode="auto">
            <a:xfrm>
              <a:off x="3956528" y="1078249"/>
              <a:ext cx="331822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20.3%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61" name="Rectangle 70"/>
            <p:cNvSpPr>
              <a:spLocks noChangeArrowheads="1"/>
            </p:cNvSpPr>
            <p:nvPr/>
          </p:nvSpPr>
          <p:spPr bwMode="auto">
            <a:xfrm>
              <a:off x="3956528" y="1298907"/>
              <a:ext cx="331822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20.8%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62" name="Rectangle 71"/>
            <p:cNvSpPr>
              <a:spLocks noChangeArrowheads="1"/>
            </p:cNvSpPr>
            <p:nvPr/>
          </p:nvSpPr>
          <p:spPr bwMode="auto">
            <a:xfrm>
              <a:off x="3956528" y="1521771"/>
              <a:ext cx="331822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20.9%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63" name="Rectangle 72"/>
            <p:cNvSpPr>
              <a:spLocks noChangeArrowheads="1"/>
            </p:cNvSpPr>
            <p:nvPr/>
          </p:nvSpPr>
          <p:spPr bwMode="auto">
            <a:xfrm>
              <a:off x="3967561" y="1720363"/>
              <a:ext cx="352661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62.1%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64" name="Rectangle 73"/>
            <p:cNvSpPr>
              <a:spLocks noChangeArrowheads="1"/>
            </p:cNvSpPr>
            <p:nvPr/>
          </p:nvSpPr>
          <p:spPr bwMode="auto">
            <a:xfrm>
              <a:off x="3956528" y="2856749"/>
              <a:ext cx="331822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17.7%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65" name="Rectangle 74"/>
            <p:cNvSpPr>
              <a:spLocks noChangeArrowheads="1"/>
            </p:cNvSpPr>
            <p:nvPr/>
          </p:nvSpPr>
          <p:spPr bwMode="auto">
            <a:xfrm>
              <a:off x="3956528" y="3077406"/>
              <a:ext cx="331822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20.3%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66" name="Rectangle 75"/>
            <p:cNvSpPr>
              <a:spLocks noChangeArrowheads="1"/>
            </p:cNvSpPr>
            <p:nvPr/>
          </p:nvSpPr>
          <p:spPr bwMode="auto">
            <a:xfrm>
              <a:off x="3967561" y="3275998"/>
              <a:ext cx="352661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37.9%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67" name="Rectangle 76"/>
            <p:cNvSpPr>
              <a:spLocks noChangeArrowheads="1"/>
            </p:cNvSpPr>
            <p:nvPr/>
          </p:nvSpPr>
          <p:spPr bwMode="auto">
            <a:xfrm>
              <a:off x="3894744" y="4169661"/>
              <a:ext cx="416781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100.0%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68" name="Rectangle 77"/>
            <p:cNvSpPr>
              <a:spLocks noChangeArrowheads="1"/>
            </p:cNvSpPr>
            <p:nvPr/>
          </p:nvSpPr>
          <p:spPr bwMode="auto">
            <a:xfrm>
              <a:off x="4530237" y="608249"/>
              <a:ext cx="117179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IV, Random, 95% CI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69" name="Rectangle 78"/>
            <p:cNvSpPr>
              <a:spLocks noChangeArrowheads="1"/>
            </p:cNvSpPr>
            <p:nvPr/>
          </p:nvSpPr>
          <p:spPr bwMode="auto">
            <a:xfrm>
              <a:off x="4616294" y="1078249"/>
              <a:ext cx="98584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-0.67 [-1.22, -0.12]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70" name="Rectangle 79"/>
            <p:cNvSpPr>
              <a:spLocks noChangeArrowheads="1"/>
            </p:cNvSpPr>
            <p:nvPr/>
          </p:nvSpPr>
          <p:spPr bwMode="auto">
            <a:xfrm>
              <a:off x="4677227" y="1298907"/>
              <a:ext cx="856004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0.52 [0.07, 0.97]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71" name="Rectangle 80"/>
            <p:cNvSpPr>
              <a:spLocks noChangeArrowheads="1"/>
            </p:cNvSpPr>
            <p:nvPr/>
          </p:nvSpPr>
          <p:spPr bwMode="auto">
            <a:xfrm>
              <a:off x="4616294" y="1521771"/>
              <a:ext cx="98584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-1.83 [-2.24, -1.41]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72" name="Rectangle 81"/>
            <p:cNvSpPr>
              <a:spLocks noChangeArrowheads="1"/>
            </p:cNvSpPr>
            <p:nvPr/>
          </p:nvSpPr>
          <p:spPr bwMode="auto">
            <a:xfrm>
              <a:off x="4633946" y="1720363"/>
              <a:ext cx="94256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-0.66 [-2.09, 0.77]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73" name="Rectangle 82"/>
            <p:cNvSpPr>
              <a:spLocks noChangeArrowheads="1"/>
            </p:cNvSpPr>
            <p:nvPr/>
          </p:nvSpPr>
          <p:spPr bwMode="auto">
            <a:xfrm>
              <a:off x="4616294" y="2856749"/>
              <a:ext cx="98584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-1.21 [-2.18, -0.24]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74" name="Rectangle 83"/>
            <p:cNvSpPr>
              <a:spLocks noChangeArrowheads="1"/>
            </p:cNvSpPr>
            <p:nvPr/>
          </p:nvSpPr>
          <p:spPr bwMode="auto">
            <a:xfrm>
              <a:off x="4658219" y="3077406"/>
              <a:ext cx="94256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-0.27 [-0.83, 0.29]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75" name="Rectangle 84"/>
            <p:cNvSpPr>
              <a:spLocks noChangeArrowheads="1"/>
            </p:cNvSpPr>
            <p:nvPr/>
          </p:nvSpPr>
          <p:spPr bwMode="auto">
            <a:xfrm>
              <a:off x="4633946" y="3275998"/>
              <a:ext cx="94256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-0.65 [-1.55, 0.25]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76" name="Rectangle 85"/>
            <p:cNvSpPr>
              <a:spLocks noChangeArrowheads="1"/>
            </p:cNvSpPr>
            <p:nvPr/>
          </p:nvSpPr>
          <p:spPr bwMode="auto">
            <a:xfrm>
              <a:off x="4633946" y="4169661"/>
              <a:ext cx="94256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-0.68 [-1.61, 0.25]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77" name="Rectangle 86"/>
            <p:cNvSpPr>
              <a:spLocks noChangeArrowheads="1"/>
            </p:cNvSpPr>
            <p:nvPr/>
          </p:nvSpPr>
          <p:spPr bwMode="auto">
            <a:xfrm>
              <a:off x="1902207" y="389798"/>
              <a:ext cx="299762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IgAN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78" name="Rectangle 87"/>
            <p:cNvSpPr>
              <a:spLocks noChangeArrowheads="1"/>
            </p:cNvSpPr>
            <p:nvPr/>
          </p:nvSpPr>
          <p:spPr bwMode="auto">
            <a:xfrm>
              <a:off x="2831175" y="389798"/>
              <a:ext cx="751809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Total Control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79" name="Rectangle 88"/>
            <p:cNvSpPr>
              <a:spLocks noChangeArrowheads="1"/>
            </p:cNvSpPr>
            <p:nvPr/>
          </p:nvSpPr>
          <p:spPr bwMode="auto">
            <a:xfrm>
              <a:off x="4545207" y="389798"/>
              <a:ext cx="116859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Std. Mean Difference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80" name="Rectangle 89"/>
            <p:cNvSpPr>
              <a:spLocks noChangeArrowheads="1"/>
            </p:cNvSpPr>
            <p:nvPr/>
          </p:nvSpPr>
          <p:spPr bwMode="auto">
            <a:xfrm>
              <a:off x="6728433" y="389798"/>
              <a:ext cx="116859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Std. Mean Difference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81" name="Rectangle 90"/>
            <p:cNvSpPr>
              <a:spLocks noChangeArrowheads="1"/>
            </p:cNvSpPr>
            <p:nvPr/>
          </p:nvSpPr>
          <p:spPr bwMode="auto">
            <a:xfrm>
              <a:off x="6756672" y="608249"/>
              <a:ext cx="117179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IV, Random, 95% CI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82" name="Line 91"/>
            <p:cNvSpPr>
              <a:spLocks noChangeShapeType="1"/>
            </p:cNvSpPr>
            <p:nvPr/>
          </p:nvSpPr>
          <p:spPr bwMode="auto">
            <a:xfrm>
              <a:off x="7312728" y="778155"/>
              <a:ext cx="0" cy="3667327"/>
            </a:xfrm>
            <a:prstGeom prst="line">
              <a:avLst/>
            </a:prstGeom>
            <a:noFill/>
            <a:ln w="6350" cap="sq">
              <a:solidFill>
                <a:srgbClr val="33333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83" name="Line 92"/>
            <p:cNvSpPr>
              <a:spLocks noChangeShapeType="1"/>
            </p:cNvSpPr>
            <p:nvPr/>
          </p:nvSpPr>
          <p:spPr bwMode="auto">
            <a:xfrm>
              <a:off x="7140616" y="1111348"/>
              <a:ext cx="154460" cy="0"/>
            </a:xfrm>
            <a:prstGeom prst="line">
              <a:avLst/>
            </a:prstGeom>
            <a:noFill/>
            <a:ln w="6350" cap="sq">
              <a:solidFill>
                <a:srgbClr val="33333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84" name="Rectangle 93"/>
            <p:cNvSpPr>
              <a:spLocks noChangeArrowheads="1"/>
            </p:cNvSpPr>
            <p:nvPr/>
          </p:nvSpPr>
          <p:spPr bwMode="auto">
            <a:xfrm>
              <a:off x="7191367" y="1087076"/>
              <a:ext cx="52958" cy="72817"/>
            </a:xfrm>
            <a:prstGeom prst="rect">
              <a:avLst/>
            </a:prstGeom>
            <a:solidFill>
              <a:srgbClr val="00C000"/>
            </a:solidFill>
            <a:ln w="6350" cap="sq">
              <a:solidFill>
                <a:srgbClr val="333333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85" name="Line 94"/>
            <p:cNvSpPr>
              <a:spLocks noChangeShapeType="1"/>
            </p:cNvSpPr>
            <p:nvPr/>
          </p:nvSpPr>
          <p:spPr bwMode="auto">
            <a:xfrm>
              <a:off x="7323761" y="1332005"/>
              <a:ext cx="127981" cy="0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86" name="Rectangle 95"/>
            <p:cNvSpPr>
              <a:spLocks noChangeArrowheads="1"/>
            </p:cNvSpPr>
            <p:nvPr/>
          </p:nvSpPr>
          <p:spPr bwMode="auto">
            <a:xfrm>
              <a:off x="7359067" y="1309940"/>
              <a:ext cx="55164" cy="72817"/>
            </a:xfrm>
            <a:prstGeom prst="rect">
              <a:avLst/>
            </a:prstGeom>
            <a:solidFill>
              <a:srgbClr val="00C000"/>
            </a:solidFill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87" name="Line 96"/>
            <p:cNvSpPr>
              <a:spLocks noChangeShapeType="1"/>
            </p:cNvSpPr>
            <p:nvPr/>
          </p:nvSpPr>
          <p:spPr bwMode="auto">
            <a:xfrm>
              <a:off x="6994982" y="1554869"/>
              <a:ext cx="119155" cy="0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88" name="Rectangle 97"/>
            <p:cNvSpPr>
              <a:spLocks noChangeArrowheads="1"/>
            </p:cNvSpPr>
            <p:nvPr/>
          </p:nvSpPr>
          <p:spPr bwMode="auto">
            <a:xfrm>
              <a:off x="7025874" y="1532804"/>
              <a:ext cx="57371" cy="72817"/>
            </a:xfrm>
            <a:prstGeom prst="rect">
              <a:avLst/>
            </a:prstGeom>
            <a:solidFill>
              <a:srgbClr val="00C000"/>
            </a:solidFill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89" name="Freeform 98"/>
            <p:cNvSpPr>
              <a:spLocks/>
            </p:cNvSpPr>
            <p:nvPr/>
          </p:nvSpPr>
          <p:spPr bwMode="auto">
            <a:xfrm>
              <a:off x="7010428" y="1680644"/>
              <a:ext cx="408216" cy="194179"/>
            </a:xfrm>
            <a:custGeom>
              <a:avLst/>
              <a:gdLst>
                <a:gd name="T0" fmla="*/ 400 w 780"/>
                <a:gd name="T1" fmla="*/ 280 h 280"/>
                <a:gd name="T2" fmla="*/ 0 w 780"/>
                <a:gd name="T3" fmla="*/ 140 h 280"/>
                <a:gd name="T4" fmla="*/ 400 w 780"/>
                <a:gd name="T5" fmla="*/ 0 h 280"/>
                <a:gd name="T6" fmla="*/ 780 w 780"/>
                <a:gd name="T7" fmla="*/ 140 h 280"/>
                <a:gd name="T8" fmla="*/ 400 w 780"/>
                <a:gd name="T9" fmla="*/ 28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0" h="280">
                  <a:moveTo>
                    <a:pt x="400" y="280"/>
                  </a:moveTo>
                  <a:lnTo>
                    <a:pt x="0" y="140"/>
                  </a:lnTo>
                  <a:lnTo>
                    <a:pt x="400" y="0"/>
                  </a:lnTo>
                  <a:lnTo>
                    <a:pt x="780" y="140"/>
                  </a:lnTo>
                  <a:lnTo>
                    <a:pt x="400" y="280"/>
                  </a:lnTo>
                  <a:close/>
                </a:path>
              </a:pathLst>
            </a:custGeom>
            <a:solidFill>
              <a:srgbClr val="000000"/>
            </a:solidFill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90" name="Line 99"/>
            <p:cNvSpPr>
              <a:spLocks noChangeShapeType="1"/>
            </p:cNvSpPr>
            <p:nvPr/>
          </p:nvSpPr>
          <p:spPr bwMode="auto">
            <a:xfrm>
              <a:off x="7006015" y="2889847"/>
              <a:ext cx="273615" cy="0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91" name="Rectangle 100"/>
            <p:cNvSpPr>
              <a:spLocks noChangeArrowheads="1"/>
            </p:cNvSpPr>
            <p:nvPr/>
          </p:nvSpPr>
          <p:spPr bwMode="auto">
            <a:xfrm>
              <a:off x="7116343" y="2869988"/>
              <a:ext cx="50751" cy="66197"/>
            </a:xfrm>
            <a:prstGeom prst="rect">
              <a:avLst/>
            </a:prstGeom>
            <a:solidFill>
              <a:srgbClr val="00C000"/>
            </a:solidFill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92" name="Line 101"/>
            <p:cNvSpPr>
              <a:spLocks noChangeShapeType="1"/>
            </p:cNvSpPr>
            <p:nvPr/>
          </p:nvSpPr>
          <p:spPr bwMode="auto">
            <a:xfrm>
              <a:off x="7195780" y="3112711"/>
              <a:ext cx="158873" cy="0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93" name="Rectangle 102"/>
            <p:cNvSpPr>
              <a:spLocks noChangeArrowheads="1"/>
            </p:cNvSpPr>
            <p:nvPr/>
          </p:nvSpPr>
          <p:spPr bwMode="auto">
            <a:xfrm>
              <a:off x="7246531" y="3088439"/>
              <a:ext cx="55164" cy="72817"/>
            </a:xfrm>
            <a:prstGeom prst="rect">
              <a:avLst/>
            </a:prstGeom>
            <a:solidFill>
              <a:srgbClr val="00C000"/>
            </a:solidFill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94" name="Freeform 103"/>
            <p:cNvSpPr>
              <a:spLocks/>
            </p:cNvSpPr>
            <p:nvPr/>
          </p:nvSpPr>
          <p:spPr bwMode="auto">
            <a:xfrm>
              <a:off x="7083245" y="3236280"/>
              <a:ext cx="262582" cy="194179"/>
            </a:xfrm>
            <a:custGeom>
              <a:avLst/>
              <a:gdLst>
                <a:gd name="T0" fmla="*/ 260 w 500"/>
                <a:gd name="T1" fmla="*/ 280 h 280"/>
                <a:gd name="T2" fmla="*/ 0 w 500"/>
                <a:gd name="T3" fmla="*/ 140 h 280"/>
                <a:gd name="T4" fmla="*/ 260 w 500"/>
                <a:gd name="T5" fmla="*/ 0 h 280"/>
                <a:gd name="T6" fmla="*/ 500 w 500"/>
                <a:gd name="T7" fmla="*/ 140 h 280"/>
                <a:gd name="T8" fmla="*/ 260 w 500"/>
                <a:gd name="T9" fmla="*/ 28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0" h="280">
                  <a:moveTo>
                    <a:pt x="260" y="280"/>
                  </a:moveTo>
                  <a:lnTo>
                    <a:pt x="0" y="140"/>
                  </a:lnTo>
                  <a:lnTo>
                    <a:pt x="260" y="0"/>
                  </a:lnTo>
                  <a:lnTo>
                    <a:pt x="500" y="140"/>
                  </a:lnTo>
                  <a:lnTo>
                    <a:pt x="260" y="280"/>
                  </a:lnTo>
                  <a:close/>
                </a:path>
              </a:pathLst>
            </a:custGeom>
            <a:solidFill>
              <a:srgbClr val="000000"/>
            </a:solidFill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95" name="Freeform 104"/>
            <p:cNvSpPr>
              <a:spLocks/>
            </p:cNvSpPr>
            <p:nvPr/>
          </p:nvSpPr>
          <p:spPr bwMode="auto">
            <a:xfrm>
              <a:off x="7083245" y="4125529"/>
              <a:ext cx="262582" cy="194179"/>
            </a:xfrm>
            <a:custGeom>
              <a:avLst/>
              <a:gdLst>
                <a:gd name="T0" fmla="*/ 240 w 500"/>
                <a:gd name="T1" fmla="*/ 280 h 280"/>
                <a:gd name="T2" fmla="*/ 0 w 500"/>
                <a:gd name="T3" fmla="*/ 140 h 280"/>
                <a:gd name="T4" fmla="*/ 240 w 500"/>
                <a:gd name="T5" fmla="*/ 0 h 280"/>
                <a:gd name="T6" fmla="*/ 500 w 500"/>
                <a:gd name="T7" fmla="*/ 140 h 280"/>
                <a:gd name="T8" fmla="*/ 240 w 500"/>
                <a:gd name="T9" fmla="*/ 28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0" h="280">
                  <a:moveTo>
                    <a:pt x="240" y="280"/>
                  </a:moveTo>
                  <a:lnTo>
                    <a:pt x="0" y="140"/>
                  </a:lnTo>
                  <a:lnTo>
                    <a:pt x="240" y="0"/>
                  </a:lnTo>
                  <a:lnTo>
                    <a:pt x="500" y="140"/>
                  </a:lnTo>
                  <a:lnTo>
                    <a:pt x="240" y="280"/>
                  </a:lnTo>
                  <a:close/>
                </a:path>
              </a:pathLst>
            </a:custGeom>
            <a:solidFill>
              <a:srgbClr val="000000"/>
            </a:solidFill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96" name="Line 105"/>
            <p:cNvSpPr>
              <a:spLocks noChangeShapeType="1"/>
            </p:cNvSpPr>
            <p:nvPr/>
          </p:nvSpPr>
          <p:spPr bwMode="auto">
            <a:xfrm>
              <a:off x="5750473" y="4445483"/>
              <a:ext cx="3126717" cy="0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97" name="Line 106"/>
            <p:cNvSpPr>
              <a:spLocks noChangeShapeType="1"/>
            </p:cNvSpPr>
            <p:nvPr/>
          </p:nvSpPr>
          <p:spPr bwMode="auto">
            <a:xfrm>
              <a:off x="5898314" y="4390318"/>
              <a:ext cx="0" cy="110329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98" name="Rectangle 107"/>
            <p:cNvSpPr>
              <a:spLocks noChangeArrowheads="1"/>
            </p:cNvSpPr>
            <p:nvPr/>
          </p:nvSpPr>
          <p:spPr bwMode="auto">
            <a:xfrm>
              <a:off x="5807844" y="4522713"/>
              <a:ext cx="171522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-10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99" name="Line 108"/>
            <p:cNvSpPr>
              <a:spLocks noChangeShapeType="1"/>
            </p:cNvSpPr>
            <p:nvPr/>
          </p:nvSpPr>
          <p:spPr bwMode="auto">
            <a:xfrm>
              <a:off x="6604418" y="4390318"/>
              <a:ext cx="0" cy="110329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00" name="Rectangle 109"/>
            <p:cNvSpPr>
              <a:spLocks noChangeArrowheads="1"/>
            </p:cNvSpPr>
            <p:nvPr/>
          </p:nvSpPr>
          <p:spPr bwMode="auto">
            <a:xfrm>
              <a:off x="6549254" y="4522713"/>
              <a:ext cx="107402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-5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01" name="Line 110"/>
            <p:cNvSpPr>
              <a:spLocks noChangeShapeType="1"/>
            </p:cNvSpPr>
            <p:nvPr/>
          </p:nvSpPr>
          <p:spPr bwMode="auto">
            <a:xfrm>
              <a:off x="7312728" y="4390318"/>
              <a:ext cx="0" cy="110329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02" name="Rectangle 111"/>
            <p:cNvSpPr>
              <a:spLocks noChangeArrowheads="1"/>
            </p:cNvSpPr>
            <p:nvPr/>
          </p:nvSpPr>
          <p:spPr bwMode="auto">
            <a:xfrm>
              <a:off x="7279630" y="4522713"/>
              <a:ext cx="6412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03" name="Line 112"/>
            <p:cNvSpPr>
              <a:spLocks noChangeShapeType="1"/>
            </p:cNvSpPr>
            <p:nvPr/>
          </p:nvSpPr>
          <p:spPr bwMode="auto">
            <a:xfrm>
              <a:off x="8021039" y="4390318"/>
              <a:ext cx="0" cy="110329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04" name="Rectangle 113"/>
            <p:cNvSpPr>
              <a:spLocks noChangeArrowheads="1"/>
            </p:cNvSpPr>
            <p:nvPr/>
          </p:nvSpPr>
          <p:spPr bwMode="auto">
            <a:xfrm>
              <a:off x="7985734" y="4522713"/>
              <a:ext cx="6412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05" name="Line 114"/>
            <p:cNvSpPr>
              <a:spLocks noChangeShapeType="1"/>
            </p:cNvSpPr>
            <p:nvPr/>
          </p:nvSpPr>
          <p:spPr bwMode="auto">
            <a:xfrm>
              <a:off x="8729350" y="4390318"/>
              <a:ext cx="0" cy="110329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06" name="Rectangle 115"/>
            <p:cNvSpPr>
              <a:spLocks noChangeArrowheads="1"/>
            </p:cNvSpPr>
            <p:nvPr/>
          </p:nvSpPr>
          <p:spPr bwMode="auto">
            <a:xfrm>
              <a:off x="8660946" y="4522713"/>
              <a:ext cx="12824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07" name="Rectangle 116"/>
            <p:cNvSpPr>
              <a:spLocks noChangeArrowheads="1"/>
            </p:cNvSpPr>
            <p:nvPr/>
          </p:nvSpPr>
          <p:spPr bwMode="auto">
            <a:xfrm>
              <a:off x="5968924" y="4725718"/>
              <a:ext cx="82554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lvl="0"/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Favours [</a:t>
              </a:r>
              <a:r>
                <a:rPr lang="zh-CN" altLang="zh-CN" sz="1000" dirty="0">
                  <a:solidFill>
                    <a:srgbClr val="33333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IgAN</a:t>
              </a: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]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08" name="Rectangle 117"/>
            <p:cNvSpPr>
              <a:spLocks noChangeArrowheads="1"/>
            </p:cNvSpPr>
            <p:nvPr/>
          </p:nvSpPr>
          <p:spPr bwMode="auto">
            <a:xfrm>
              <a:off x="7365686" y="4725718"/>
              <a:ext cx="119904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lvl="0"/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Favours [</a:t>
              </a:r>
              <a:r>
                <a:rPr lang="zh-CN" altLang="zh-CN" sz="1000" dirty="0">
                  <a:solidFill>
                    <a:srgbClr val="33333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Total </a:t>
              </a: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control]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40804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475</Words>
  <Application>Microsoft Office PowerPoint</Application>
  <PresentationFormat>全屏显示(4:3)</PresentationFormat>
  <Paragraphs>90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xingyue_51</dc:creator>
  <cp:lastModifiedBy>xingyue_51</cp:lastModifiedBy>
  <cp:revision>1</cp:revision>
  <dcterms:created xsi:type="dcterms:W3CDTF">2019-07-11T08:18:45Z</dcterms:created>
  <dcterms:modified xsi:type="dcterms:W3CDTF">2019-07-11T08:19:09Z</dcterms:modified>
</cp:coreProperties>
</file>